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315" r:id="rId5"/>
    <p:sldId id="307" r:id="rId6"/>
    <p:sldId id="301" r:id="rId7"/>
    <p:sldId id="308" r:id="rId8"/>
    <p:sldId id="302" r:id="rId9"/>
    <p:sldId id="309" r:id="rId10"/>
    <p:sldId id="303" r:id="rId11"/>
    <p:sldId id="310" r:id="rId12"/>
    <p:sldId id="304" r:id="rId13"/>
    <p:sldId id="311" r:id="rId14"/>
    <p:sldId id="305" r:id="rId15"/>
    <p:sldId id="312" r:id="rId16"/>
    <p:sldId id="306" r:id="rId17"/>
    <p:sldId id="313" r:id="rId18"/>
    <p:sldId id="300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A2E0BA-9E28-4A91-B3A3-ED54B07E5F77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4AA5A-92FF-4F80-B4CC-E84046FC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F27-C528-4F54-991E-BF50C57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83F3-70B8-4CCD-9DF5-7AAD3A43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9F11-7284-4F30-AFEB-FC85FE42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8CEF-0248-4ECF-AB2F-9C8CB334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D11F-9776-48FE-AFA0-37F2355C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BE60-04D8-4A03-BCA3-BC3FB5EB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5D34-3AFC-4959-883B-F56754CE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03BC-3732-4548-9A74-A7C3674C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4D5A-8006-4B5D-8BCA-406D6589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5E29-2881-4534-966C-580C58872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93D7-58C8-4BE7-B32D-59AF9F2C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85DFA6-498F-43D7-ADD4-11E11596F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FF0000"/>
                </a:solidFill>
                <a:latin typeface="+mn-lt"/>
              </a:rPr>
              <a:t>Антитеррористическая Безопасность в ОБРАЗОВАТЕЛЬНЫХ учреждениях </a:t>
            </a:r>
          </a:p>
        </p:txBody>
      </p:sp>
      <p:pic>
        <p:nvPicPr>
          <p:cNvPr id="5" name="Рисунок 4" descr="2848-1640-8251-9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087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84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0033"/>
                </a:solidFill>
                <a:latin typeface="+mn-lt"/>
              </a:rPr>
              <a:t>Применение опасных химических и бактериологических веществ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1700808"/>
            <a:ext cx="7859216" cy="4420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применении опасных веществ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60440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Проявлять наблюдательность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бдительность</a:t>
            </a:r>
            <a:r>
              <a:rPr lang="ru-RU" sz="2400" dirty="0" smtClean="0"/>
              <a:t> при обнаружении неизвестных веществ, запахов, </a:t>
            </a:r>
            <a:r>
              <a:rPr lang="ru-RU" sz="2400" dirty="0" smtClean="0">
                <a:solidFill>
                  <a:srgbClr val="FFC000"/>
                </a:solidFill>
              </a:rPr>
              <a:t>странных мест их размещения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Немедленно доложить на пост охраны и начальнику (работнику) отдел безопасности и охраны труда</a:t>
            </a:r>
          </a:p>
          <a:p>
            <a:r>
              <a:rPr lang="ru-RU" sz="2400" dirty="0" smtClean="0"/>
              <a:t>После объявления эвакуации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спокойствие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организованно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Четко выполнять указания руководства, работников службы безопасности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сотрудников спецслужб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990033"/>
                </a:solidFill>
                <a:latin typeface="+mn-lt"/>
              </a:rPr>
              <a:t>Сообщения</a:t>
            </a: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 о минировании</a:t>
            </a:r>
          </a:p>
        </p:txBody>
      </p:sp>
      <p:pic>
        <p:nvPicPr>
          <p:cNvPr id="5" name="Содержимое 4" descr="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200800" cy="4890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620688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поступлении сообщения о теракте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Сообщить</a:t>
            </a:r>
            <a:r>
              <a:rPr lang="ru-RU" sz="2400" dirty="0" smtClean="0"/>
              <a:t> о поступлении сообщения на пост охраны, начальнику отдела безопасности и охраны труда или руководству </a:t>
            </a:r>
            <a:r>
              <a:rPr lang="ru-RU" sz="2400" dirty="0" err="1" smtClean="0">
                <a:solidFill>
                  <a:srgbClr val="FFC000"/>
                </a:solidFill>
              </a:rPr>
              <a:t>Уиверситета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/>
              <a:t>Постараться </a:t>
            </a:r>
            <a:r>
              <a:rPr lang="ru-RU" sz="2400" dirty="0" smtClean="0">
                <a:solidFill>
                  <a:srgbClr val="FFC000"/>
                </a:solidFill>
              </a:rPr>
              <a:t>дословно запомнить разговор (при звонке по телефону)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зафиксировать</a:t>
            </a:r>
            <a:r>
              <a:rPr lang="ru-RU" sz="2400" dirty="0" smtClean="0"/>
              <a:t> его на бумаге, </a:t>
            </a:r>
            <a:r>
              <a:rPr lang="ru-RU" sz="2400" dirty="0" smtClean="0">
                <a:solidFill>
                  <a:srgbClr val="FFC000"/>
                </a:solidFill>
              </a:rPr>
              <a:t>отметить</a:t>
            </a:r>
            <a:r>
              <a:rPr lang="ru-RU" sz="2400" dirty="0" smtClean="0"/>
              <a:t> точное время начала разговора и его окончания, </a:t>
            </a:r>
            <a:r>
              <a:rPr lang="ru-RU" sz="2400" dirty="0" smtClean="0">
                <a:solidFill>
                  <a:srgbClr val="FFC000"/>
                </a:solidFill>
              </a:rPr>
              <a:t>запомнить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записать</a:t>
            </a:r>
            <a:r>
              <a:rPr lang="ru-RU" sz="2400" dirty="0" smtClean="0"/>
              <a:t> особенности речи звонившего, сопутствующие шумы.</a:t>
            </a:r>
          </a:p>
          <a:p>
            <a:r>
              <a:rPr lang="ru-RU" sz="2400" dirty="0" smtClean="0"/>
              <a:t>После принятия решения о мерах защиты </a:t>
            </a:r>
            <a:r>
              <a:rPr lang="ru-RU" sz="2400" dirty="0" smtClean="0"/>
              <a:t>руководством </a:t>
            </a:r>
            <a:r>
              <a:rPr lang="ru-RU" sz="2400" dirty="0" err="1" smtClean="0"/>
              <a:t>Унивесритета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четко выполнять все указания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 спокойствие.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Угрозы в письменном виде</a:t>
            </a:r>
          </a:p>
        </p:txBody>
      </p:sp>
      <p:pic>
        <p:nvPicPr>
          <p:cNvPr id="6" name="Содержимое 5" descr="Безымянны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56784" cy="4430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54868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в случае поступления угроз в письменном виде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Обращаться</a:t>
            </a:r>
            <a:r>
              <a:rPr lang="ru-RU" sz="2400" dirty="0" smtClean="0"/>
              <a:t> с полученным документом </a:t>
            </a:r>
            <a:r>
              <a:rPr lang="ru-RU" sz="2400" dirty="0" smtClean="0">
                <a:solidFill>
                  <a:srgbClr val="FFC000"/>
                </a:solidFill>
              </a:rPr>
              <a:t>предельно осторожно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FFC000"/>
                </a:solidFill>
              </a:rPr>
              <a:t>поместить</a:t>
            </a:r>
            <a:r>
              <a:rPr lang="ru-RU" sz="2400" dirty="0" smtClean="0"/>
              <a:t> его в чистый полиэтиленовый пакет, </a:t>
            </a:r>
            <a:r>
              <a:rPr lang="ru-RU" sz="2400" dirty="0" smtClean="0">
                <a:solidFill>
                  <a:srgbClr val="FFC000"/>
                </a:solidFill>
              </a:rPr>
              <a:t>нечего не выбрасывать </a:t>
            </a:r>
            <a:r>
              <a:rPr lang="ru-RU" sz="2400" dirty="0" smtClean="0"/>
              <a:t>(конверт, все вложения, обрезки);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Постараться не оставлять </a:t>
            </a:r>
            <a:r>
              <a:rPr lang="ru-RU" sz="2400" dirty="0" smtClean="0"/>
              <a:t>на документе </a:t>
            </a:r>
            <a:r>
              <a:rPr lang="ru-RU" sz="2400" dirty="0" smtClean="0">
                <a:solidFill>
                  <a:srgbClr val="FFC000"/>
                </a:solidFill>
              </a:rPr>
              <a:t>отпечатков</a:t>
            </a:r>
            <a:r>
              <a:rPr lang="ru-RU" sz="2400" dirty="0" smtClean="0"/>
              <a:t> своих пальцев;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Представить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полученный документ </a:t>
            </a:r>
            <a:r>
              <a:rPr lang="ru-RU" sz="2400" dirty="0" smtClean="0"/>
              <a:t>ректору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  <a:r>
              <a:rPr lang="ru-RU" sz="2400" dirty="0" smtClean="0"/>
              <a:t> лицу исполняющему его обязанности или </a:t>
            </a:r>
            <a:r>
              <a:rPr lang="ru-RU" sz="2400" dirty="0" smtClean="0">
                <a:solidFill>
                  <a:srgbClr val="FFC000"/>
                </a:solidFill>
              </a:rPr>
              <a:t>начальнику </a:t>
            </a:r>
            <a:r>
              <a:rPr lang="ru-RU" sz="2400" dirty="0" smtClean="0"/>
              <a:t>отдела безопасности </a:t>
            </a:r>
            <a:r>
              <a:rPr lang="ru-RU" sz="2400" dirty="0" smtClean="0">
                <a:solidFill>
                  <a:srgbClr val="FFC000"/>
                </a:solidFill>
              </a:rPr>
              <a:t>и охраны труда, для передачи информации в правоохранительные органы.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Информационные атаки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230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036" y="76470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для профилактики информационных атак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92488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Воздержитесь</a:t>
            </a:r>
            <a:r>
              <a:rPr lang="ru-RU" sz="2400" dirty="0" smtClean="0"/>
              <a:t> от </a:t>
            </a:r>
            <a:r>
              <a:rPr lang="ru-RU" sz="2400" dirty="0" smtClean="0">
                <a:solidFill>
                  <a:srgbClr val="FFC000"/>
                </a:solidFill>
              </a:rPr>
              <a:t>посещения сомнительных групп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сайтов</a:t>
            </a:r>
            <a:r>
              <a:rPr lang="ru-RU" sz="2400" dirty="0" smtClean="0"/>
              <a:t> в интернете;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отвечайте </a:t>
            </a:r>
            <a:r>
              <a:rPr lang="ru-RU" sz="2400" dirty="0" smtClean="0"/>
              <a:t>на сообщения с угрозами в свой адрес или адрес родственников;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вступайте </a:t>
            </a:r>
            <a:r>
              <a:rPr lang="ru-RU" sz="2400" dirty="0" smtClean="0"/>
              <a:t>в переписку с незнакомыми людьми из виртуальной среды;</a:t>
            </a:r>
          </a:p>
          <a:p>
            <a:r>
              <a:rPr lang="ru-RU" sz="2400" dirty="0" smtClean="0"/>
              <a:t>При попытке </a:t>
            </a:r>
            <a:r>
              <a:rPr lang="ru-RU" sz="2400" dirty="0" smtClean="0">
                <a:solidFill>
                  <a:srgbClr val="FFC000"/>
                </a:solidFill>
              </a:rPr>
              <a:t>оказать давление </a:t>
            </a:r>
            <a:r>
              <a:rPr lang="ru-RU" sz="2400" dirty="0" smtClean="0"/>
              <a:t>немедленно </a:t>
            </a:r>
            <a:r>
              <a:rPr lang="ru-RU" sz="2400" dirty="0" smtClean="0">
                <a:solidFill>
                  <a:srgbClr val="FFC000"/>
                </a:solidFill>
              </a:rPr>
              <a:t>сообщать сотрудникам правоохранительных органов;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сообщать </a:t>
            </a:r>
            <a:r>
              <a:rPr lang="ru-RU" sz="2400" dirty="0" smtClean="0"/>
              <a:t>посторонним свои </a:t>
            </a:r>
            <a:r>
              <a:rPr lang="ru-RU" sz="2400" dirty="0" smtClean="0">
                <a:solidFill>
                  <a:srgbClr val="FFC000"/>
                </a:solidFill>
              </a:rPr>
              <a:t>персональные данные, </a:t>
            </a:r>
            <a:r>
              <a:rPr lang="ru-RU" sz="2400" dirty="0" smtClean="0"/>
              <a:t>адрес</a:t>
            </a:r>
            <a:r>
              <a:rPr lang="ru-RU" sz="2400" dirty="0" smtClean="0">
                <a:solidFill>
                  <a:srgbClr val="FFC000"/>
                </a:solidFill>
              </a:rPr>
              <a:t> проживания</a:t>
            </a:r>
            <a:r>
              <a:rPr lang="ru-RU" sz="2400" dirty="0" smtClean="0"/>
              <a:t> и место </a:t>
            </a:r>
            <a:r>
              <a:rPr lang="ru-RU" sz="2400" dirty="0" smtClean="0">
                <a:solidFill>
                  <a:srgbClr val="FFC000"/>
                </a:solidFill>
              </a:rPr>
              <a:t>учебы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7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33"/>
                </a:solidFill>
              </a:rPr>
              <a:t>ОСНОВНАЯ ЦЕЛЬ!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376" y="83631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СБЕРЕЖЕНИЕ ЖИЗНИ И ЗДОРОВЬЯ,</a:t>
            </a:r>
          </a:p>
          <a:p>
            <a:pPr algn="ctr"/>
            <a:r>
              <a:rPr lang="ru-RU" dirty="0" smtClean="0">
                <a:solidFill>
                  <a:srgbClr val="990033"/>
                </a:solidFill>
              </a:rPr>
              <a:t>ИЗБЕЖАТЬ </a:t>
            </a:r>
            <a:r>
              <a:rPr lang="ru-RU" dirty="0" smtClean="0">
                <a:solidFill>
                  <a:schemeClr val="bg1"/>
                </a:solidFill>
              </a:rPr>
              <a:t>ТРАГЕДИИ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0732"/>
            <a:ext cx="6913326" cy="434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708920"/>
            <a:ext cx="8229600" cy="10367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800000"/>
                </a:solidFill>
                <a:cs typeface="Times New Roman" pitchFamily="18" charset="0"/>
              </a:rPr>
              <a:t>Основные понятия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Терроризм</a:t>
            </a:r>
            <a:r>
              <a:rPr lang="ru-RU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— </a:t>
            </a:r>
            <a:r>
              <a:rPr lang="ru-RU" dirty="0"/>
              <a:t>идеология насилия и практика воздействия на принятие решения органами государственной власти</a:t>
            </a:r>
            <a:r>
              <a:rPr lang="ru-RU" dirty="0" smtClean="0"/>
              <a:t>, </a:t>
            </a:r>
            <a:r>
              <a:rPr lang="ru-RU" dirty="0"/>
              <a:t>связанные с устрашением населения </a:t>
            </a:r>
            <a:r>
              <a:rPr lang="ru-RU" dirty="0" smtClean="0"/>
              <a:t>и </a:t>
            </a:r>
            <a:r>
              <a:rPr lang="ru-RU" dirty="0"/>
              <a:t>иными формами противоправных насильственных действий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  <a:p>
            <a:pPr marL="136525" indent="0" eaLnBrk="1" hangingPunct="1">
              <a:buNone/>
            </a:pPr>
            <a:endParaRPr lang="ru-RU" dirty="0" smtClean="0"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FFFF00"/>
                </a:solidFill>
                <a:cs typeface="Times New Roman" pitchFamily="18" charset="0"/>
              </a:rPr>
              <a:t>Антитеррор</a:t>
            </a:r>
            <a:r>
              <a:rPr lang="ru-RU" dirty="0" smtClean="0">
                <a:cs typeface="Times New Roman" pitchFamily="18" charset="0"/>
              </a:rPr>
              <a:t> —  </a:t>
            </a:r>
            <a:r>
              <a:rPr lang="ru-RU" dirty="0" smtClean="0"/>
              <a:t>комплекс мероприятий по предупреждению, нейтрализации терроризма и его последствий.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4632" cy="12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Возможные виды террористической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84664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Захват заложников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огнестрельного оружия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взрывных устройств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химических, бактериологических средств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Распространение ложной информации о возможном совершении теракта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Информационные атаки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8" y="1416350"/>
            <a:ext cx="7252944" cy="4837714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Захват заложников</a:t>
            </a:r>
          </a:p>
        </p:txBody>
      </p:sp>
    </p:spTree>
    <p:extLst>
      <p:ext uri="{BB962C8B-B14F-4D97-AF65-F5344CB8AC3E}">
        <p14:creationId xmlns:p14="http://schemas.microsoft.com/office/powerpoint/2010/main" val="35756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захвате заложников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708525"/>
          </a:xfrm>
        </p:spPr>
        <p:txBody>
          <a:bodyPr/>
          <a:lstStyle/>
          <a:p>
            <a:r>
              <a:rPr lang="ru-RU" sz="2400" dirty="0" smtClean="0"/>
              <a:t>Основная цель – </a:t>
            </a:r>
            <a:r>
              <a:rPr lang="ru-RU" sz="2400" dirty="0" smtClean="0">
                <a:solidFill>
                  <a:srgbClr val="92D050"/>
                </a:solidFill>
              </a:rPr>
              <a:t>самосохранение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Постарайтесь заблокироваться в помещении, если не удалось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теряйте самообладания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C000"/>
                </a:solidFill>
              </a:rPr>
              <a:t>выдержку не бегите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спорьте с </a:t>
            </a:r>
            <a:r>
              <a:rPr lang="ru-RU" sz="2400" dirty="0" smtClean="0"/>
              <a:t>террористами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допускайте высказываний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жестов</a:t>
            </a:r>
            <a:r>
              <a:rPr lang="ru-RU" sz="2400" dirty="0" smtClean="0"/>
              <a:t>, которые могут привести к обострению ситуации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Воздерживайтесь от разговоров </a:t>
            </a:r>
            <a:r>
              <a:rPr lang="ru-RU" sz="2400" dirty="0" smtClean="0"/>
              <a:t>с окружающими.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Держитесь</a:t>
            </a:r>
            <a:r>
              <a:rPr lang="ru-RU" sz="2400" dirty="0" smtClean="0"/>
              <a:t> по возможности </a:t>
            </a:r>
            <a:r>
              <a:rPr lang="ru-RU" sz="2400" dirty="0" smtClean="0">
                <a:solidFill>
                  <a:srgbClr val="FFC000"/>
                </a:solidFill>
              </a:rPr>
              <a:t>дальше от окон и дверей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Помните,</a:t>
            </a:r>
            <a:r>
              <a:rPr lang="ru-RU" sz="2400" dirty="0" smtClean="0"/>
              <a:t> что после получения информации о захвате, </a:t>
            </a:r>
            <a:r>
              <a:rPr lang="ru-RU" sz="2400" dirty="0" smtClean="0">
                <a:solidFill>
                  <a:srgbClr val="FFC000"/>
                </a:solidFill>
              </a:rPr>
              <a:t>спецслужбы немедленно начинают действовать</a:t>
            </a:r>
          </a:p>
          <a:p>
            <a:pPr marL="136525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огнестрельного оружия</a:t>
            </a:r>
          </a:p>
        </p:txBody>
      </p:sp>
      <p:pic>
        <p:nvPicPr>
          <p:cNvPr id="5" name="Содержимое 4" descr="Безымянный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033" y="1600200"/>
            <a:ext cx="70359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990033"/>
                </a:solidFill>
              </a:rPr>
              <a:t>Поведение при </a:t>
            </a:r>
            <a:r>
              <a:rPr lang="ru-RU" sz="3600" dirty="0" smtClean="0">
                <a:solidFill>
                  <a:srgbClr val="990033"/>
                </a:solidFill>
              </a:rPr>
              <a:t>применении огнестрельного оружия</a:t>
            </a:r>
            <a:endParaRPr lang="ru-RU" sz="3600" dirty="0" smtClean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8525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Сообщить о происшествии в правоохранительные органы любым доступным способом</a:t>
            </a:r>
          </a:p>
          <a:p>
            <a:r>
              <a:rPr lang="ru-RU" sz="2400" dirty="0" smtClean="0"/>
              <a:t>При невозможности покинуть кабинет </a:t>
            </a:r>
            <a:r>
              <a:rPr lang="ru-RU" sz="2400" dirty="0" smtClean="0">
                <a:solidFill>
                  <a:srgbClr val="FFC000"/>
                </a:solidFill>
              </a:rPr>
              <a:t>заблокировать двери подручными средствами </a:t>
            </a:r>
            <a:r>
              <a:rPr lang="ru-RU" sz="2400" dirty="0" smtClean="0"/>
              <a:t>(столы, стулья, шкафы)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предпринимать попыток обезоружить </a:t>
            </a:r>
            <a:r>
              <a:rPr lang="ru-RU" sz="2400" dirty="0" smtClean="0"/>
              <a:t>нападающего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Держаться</a:t>
            </a:r>
            <a:r>
              <a:rPr lang="ru-RU" sz="2400" dirty="0" smtClean="0"/>
              <a:t> на максимально удаленной </a:t>
            </a:r>
            <a:r>
              <a:rPr lang="ru-RU" sz="2400" dirty="0" smtClean="0">
                <a:solidFill>
                  <a:srgbClr val="FFC000"/>
                </a:solidFill>
              </a:rPr>
              <a:t>дистанции за укрытием</a:t>
            </a:r>
          </a:p>
          <a:p>
            <a:r>
              <a:rPr lang="ru-RU" sz="2400" dirty="0" smtClean="0"/>
              <a:t>При </a:t>
            </a:r>
            <a:r>
              <a:rPr lang="ru-RU" sz="2400" dirty="0" smtClean="0">
                <a:solidFill>
                  <a:srgbClr val="FFC000"/>
                </a:solidFill>
              </a:rPr>
              <a:t>визуальном контакте </a:t>
            </a:r>
            <a:r>
              <a:rPr lang="ru-RU" sz="2400" dirty="0" smtClean="0"/>
              <a:t>со стрелком </a:t>
            </a:r>
            <a:r>
              <a:rPr lang="ru-RU" sz="2400" dirty="0" smtClean="0">
                <a:solidFill>
                  <a:srgbClr val="FFC000"/>
                </a:solidFill>
              </a:rPr>
              <a:t>немедленно уйти с траектории ведения огня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Следовать указаниям </a:t>
            </a:r>
            <a:r>
              <a:rPr lang="ru-RU" sz="2400" dirty="0" smtClean="0"/>
              <a:t>руководства</a:t>
            </a:r>
            <a:r>
              <a:rPr lang="ru-RU" sz="2400" dirty="0">
                <a:solidFill>
                  <a:srgbClr val="FFC000"/>
                </a:solidFill>
              </a:rPr>
              <a:t>,</a:t>
            </a:r>
            <a:r>
              <a:rPr lang="ru-RU" sz="2400" dirty="0" smtClean="0">
                <a:solidFill>
                  <a:srgbClr val="FFC000"/>
                </a:solidFill>
              </a:rPr>
              <a:t> сотрудников </a:t>
            </a:r>
            <a:r>
              <a:rPr lang="ru-RU" sz="2400" dirty="0" smtClean="0"/>
              <a:t>отдела безопасности и охраны труда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взрывных устройств</a:t>
            </a:r>
          </a:p>
        </p:txBody>
      </p:sp>
      <p:pic>
        <p:nvPicPr>
          <p:cNvPr id="6" name="Содержимое 5" descr="Безымянн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908720"/>
            <a:ext cx="6984776" cy="54000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33"/>
                </a:solidFill>
                <a:latin typeface="+mn-lt"/>
              </a:rPr>
              <a:t>Поведение при обнаружении предмета, похожего на взрывное устройство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6084" y="1196752"/>
            <a:ext cx="8229600" cy="4896544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Незамедлительно сообщить</a:t>
            </a:r>
            <a:r>
              <a:rPr lang="ru-RU" sz="2400" dirty="0" smtClean="0"/>
              <a:t> о находке </a:t>
            </a:r>
            <a:r>
              <a:rPr lang="ru-RU" sz="2400" dirty="0" smtClean="0">
                <a:solidFill>
                  <a:srgbClr val="FFC000"/>
                </a:solidFill>
              </a:rPr>
              <a:t>на пост охраны и сотрудникам отдела безопасности и охраны труда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</a:t>
            </a:r>
            <a:r>
              <a:rPr lang="ru-RU" sz="2400" dirty="0" smtClean="0"/>
              <a:t>допускать к предмету людей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Держаться на безопасном расстоянии, </a:t>
            </a:r>
            <a:r>
              <a:rPr lang="ru-RU" sz="2400" dirty="0" smtClean="0"/>
              <a:t>не трогать</a:t>
            </a:r>
            <a:r>
              <a:rPr lang="ru-RU" sz="2400" dirty="0" smtClean="0">
                <a:solidFill>
                  <a:srgbClr val="FFC000"/>
                </a:solidFill>
              </a:rPr>
              <a:t>, не вскрывать, </a:t>
            </a:r>
            <a:r>
              <a:rPr lang="ru-RU" sz="2400" dirty="0" smtClean="0"/>
              <a:t>не перемещать </a:t>
            </a:r>
            <a:r>
              <a:rPr lang="ru-RU" sz="2400" dirty="0" smtClean="0">
                <a:solidFill>
                  <a:srgbClr val="FFC000"/>
                </a:solidFill>
              </a:rPr>
              <a:t>предмет, не использовать </a:t>
            </a:r>
            <a:r>
              <a:rPr lang="ru-RU" sz="2400" dirty="0" smtClean="0"/>
              <a:t>сотовый телефон</a:t>
            </a:r>
          </a:p>
          <a:p>
            <a:r>
              <a:rPr lang="ru-RU" sz="2400" dirty="0" smtClean="0"/>
              <a:t>После объявления эвакуации </a:t>
            </a:r>
            <a:r>
              <a:rPr lang="ru-RU" sz="2400" dirty="0" smtClean="0">
                <a:solidFill>
                  <a:srgbClr val="FFC000"/>
                </a:solidFill>
              </a:rPr>
              <a:t>сохранять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спокойствие</a:t>
            </a:r>
            <a:r>
              <a:rPr lang="ru-RU" sz="2400" dirty="0" smtClean="0"/>
              <a:t> и организованно</a:t>
            </a:r>
            <a:r>
              <a:rPr lang="ru-RU" sz="2400" dirty="0" smtClean="0">
                <a:solidFill>
                  <a:srgbClr val="FFC000"/>
                </a:solidFill>
              </a:rPr>
              <a:t> покинуть здание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 сообщать</a:t>
            </a:r>
            <a:r>
              <a:rPr lang="ru-RU" sz="2400" dirty="0" smtClean="0"/>
              <a:t> информацию об угрозе другим лицам, </a:t>
            </a:r>
            <a:r>
              <a:rPr lang="ru-RU" sz="2400" dirty="0" smtClean="0">
                <a:solidFill>
                  <a:srgbClr val="FFC000"/>
                </a:solidFill>
              </a:rPr>
              <a:t>во избежание паники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Четко следовать указаниям </a:t>
            </a:r>
            <a:r>
              <a:rPr lang="ru-RU" sz="2400" dirty="0" smtClean="0"/>
              <a:t>руководства, отдела безопасности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C000"/>
                </a:solidFill>
              </a:rPr>
              <a:t>сотрудников </a:t>
            </a:r>
            <a:r>
              <a:rPr lang="ru-RU" sz="2400" dirty="0" smtClean="0"/>
              <a:t>спецслужб 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899</TotalTime>
  <Words>571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Антитеррористическая Безопасность в ОБРАЗОВАТЕЛЬНЫХ учреждениях </vt:lpstr>
      <vt:lpstr>Основные понятия </vt:lpstr>
      <vt:lpstr>Возможные виды террористической деятельности</vt:lpstr>
      <vt:lpstr>Захват заложников</vt:lpstr>
      <vt:lpstr>Поведение при захвате заложников</vt:lpstr>
      <vt:lpstr>Применение огнестрельного оружия</vt:lpstr>
      <vt:lpstr>Поведение при применении огнестрельного оружия</vt:lpstr>
      <vt:lpstr>Применение взрывных устройств</vt:lpstr>
      <vt:lpstr>Поведение при обнаружении предмета, похожего на взрывное устройство</vt:lpstr>
      <vt:lpstr>Применение опасных химических и бактериологических веществ</vt:lpstr>
      <vt:lpstr>Поведение при применении опасных веществ</vt:lpstr>
      <vt:lpstr>Сообщения о минировании</vt:lpstr>
      <vt:lpstr>Поведение при поступлении сообщения о теракте</vt:lpstr>
      <vt:lpstr>Угрозы в письменном виде</vt:lpstr>
      <vt:lpstr>Поведение в случае поступления угроз в письменном виде</vt:lpstr>
      <vt:lpstr>Информационные атаки</vt:lpstr>
      <vt:lpstr>Поведение для профилактики информационных атак</vt:lpstr>
      <vt:lpstr>ОСНОВНАЯ ЦЕЛЬ!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Александр Викторович Чумаченко</cp:lastModifiedBy>
  <cp:revision>90</cp:revision>
  <dcterms:created xsi:type="dcterms:W3CDTF">2008-03-23T12:23:46Z</dcterms:created>
  <dcterms:modified xsi:type="dcterms:W3CDTF">2023-02-04T15:54:12Z</dcterms:modified>
</cp:coreProperties>
</file>